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5"/>
  </p:notesMasterIdLst>
  <p:handoutMasterIdLst>
    <p:handoutMasterId r:id="rId26"/>
  </p:handoutMasterIdLst>
  <p:sldIdLst>
    <p:sldId id="256" r:id="rId12"/>
    <p:sldId id="1243" r:id="rId13"/>
    <p:sldId id="1231" r:id="rId14"/>
    <p:sldId id="1232" r:id="rId15"/>
    <p:sldId id="1234" r:id="rId16"/>
    <p:sldId id="1240" r:id="rId17"/>
    <p:sldId id="632" r:id="rId18"/>
    <p:sldId id="1233" r:id="rId19"/>
    <p:sldId id="1235" r:id="rId20"/>
    <p:sldId id="577" r:id="rId21"/>
    <p:sldId id="1236" r:id="rId22"/>
    <p:sldId id="1242" r:id="rId23"/>
    <p:sldId id="1239" r:id="rId24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C5"/>
    <a:srgbClr val="EEF3F7"/>
    <a:srgbClr val="2A3A49"/>
    <a:srgbClr val="8BC440"/>
    <a:srgbClr val="64CFE4"/>
    <a:srgbClr val="EF6D3F"/>
    <a:srgbClr val="FF9900"/>
    <a:srgbClr val="BD1D27"/>
    <a:srgbClr val="232F3E"/>
    <a:srgbClr val="168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6" autoAdjust="0"/>
    <p:restoredTop sz="75676" autoAdjust="0"/>
  </p:normalViewPr>
  <p:slideViewPr>
    <p:cSldViewPr snapToGrid="0" snapToObjects="1">
      <p:cViewPr varScale="1">
        <p:scale>
          <a:sx n="68" d="100"/>
          <a:sy n="68" d="100"/>
        </p:scale>
        <p:origin x="1048" y="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3" r:id="rId3"/>
    <p:sldLayoutId id="2147483874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580347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rgbClr val="007D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The DevOps Platform for the Enterprise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3ABFA-E4E9-4582-8FFD-86B12805F756}"/>
              </a:ext>
            </a:extLst>
          </p:cNvPr>
          <p:cNvGrpSpPr/>
          <p:nvPr/>
        </p:nvGrpSpPr>
        <p:grpSpPr>
          <a:xfrm>
            <a:off x="1499693" y="848497"/>
            <a:ext cx="5934205" cy="3725098"/>
            <a:chOff x="859886" y="1766181"/>
            <a:chExt cx="5934205" cy="3725098"/>
          </a:xfrm>
        </p:grpSpPr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DE7F8FCA-E0AB-4AD9-BE69-EE3E997F5AEB}"/>
                </a:ext>
              </a:extLst>
            </p:cNvPr>
            <p:cNvSpPr/>
            <p:nvPr/>
          </p:nvSpPr>
          <p:spPr>
            <a:xfrm>
              <a:off x="3285242" y="4395020"/>
              <a:ext cx="2623945" cy="1091380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0CC038-A99C-42BA-89AE-3E7B8C97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91" y="5010718"/>
              <a:ext cx="237272" cy="2872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1A28B8-2093-434D-80F9-1193E92E5D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9040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A0101BA-603F-40A6-999F-C4504F6B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099" y="4953899"/>
              <a:ext cx="399790" cy="39979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2AEFAD-334D-4ABC-8038-CD3EE31064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03846" y="5275835"/>
              <a:ext cx="578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ECS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1BD3A-5C55-4B31-A04D-072DF633F2A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45271" y="5275835"/>
              <a:ext cx="5107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S3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94F83C-7EE9-4C9A-A0F3-9E4F82C2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553" y="4950698"/>
              <a:ext cx="391108" cy="39110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BC428C-992A-41AC-B888-33904F1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107" y="4978942"/>
              <a:ext cx="325869" cy="3258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3C9215-2683-45FE-B747-96017844A6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04405" y="5275835"/>
              <a:ext cx="517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Lambda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E5C26B-1B63-4179-9682-EA4B5490E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481" y="4986333"/>
              <a:ext cx="356466" cy="37785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59E47C-5C0A-4042-8B05-D95A809D2D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30297" y="5275835"/>
              <a:ext cx="5236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latin typeface="Calibri" charset="0"/>
                  <a:ea typeface="Calibri" charset="0"/>
                  <a:cs typeface="Calibri" charset="0"/>
                </a:rPr>
                <a:t>Fargate</a:t>
              </a:r>
              <a:endParaRPr lang="en-US" sz="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3EA2BBB-ED9C-4E87-B94A-C6287502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549" y="4997770"/>
              <a:ext cx="725606" cy="38152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F38ADBE-974F-4F55-938E-AE682D3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886" y="1766181"/>
              <a:ext cx="5934205" cy="284216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DF419B-D77B-4625-A5C6-3846F043CAA8}"/>
                </a:ext>
              </a:extLst>
            </p:cNvPr>
            <p:cNvSpPr/>
            <p:nvPr/>
          </p:nvSpPr>
          <p:spPr>
            <a:xfrm>
              <a:off x="3421626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dev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D709AB-38BC-4585-AD77-0F221EC6C96F}"/>
                </a:ext>
              </a:extLst>
            </p:cNvPr>
            <p:cNvSpPr/>
            <p:nvPr/>
          </p:nvSpPr>
          <p:spPr>
            <a:xfrm>
              <a:off x="4045975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test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76914D-E34B-45CC-9D7B-0396C72498DC}"/>
                </a:ext>
              </a:extLst>
            </p:cNvPr>
            <p:cNvSpPr/>
            <p:nvPr/>
          </p:nvSpPr>
          <p:spPr>
            <a:xfrm>
              <a:off x="4670324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 err="1">
                  <a:solidFill>
                    <a:schemeClr val="accent2"/>
                  </a:solidFill>
                </a:rPr>
                <a:t>uat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0588A-61AD-4688-AFD7-F53247073C7D}"/>
                </a:ext>
              </a:extLst>
            </p:cNvPr>
            <p:cNvSpPr/>
            <p:nvPr/>
          </p:nvSpPr>
          <p:spPr>
            <a:xfrm>
              <a:off x="5294672" y="4630993"/>
              <a:ext cx="476866" cy="20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1A9DF-7747-4995-A802-F2EAABA8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89" b="24960"/>
          <a:stretch/>
        </p:blipFill>
        <p:spPr>
          <a:xfrm>
            <a:off x="1348033" y="92405"/>
            <a:ext cx="6674177" cy="5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6E5F0-BA8A-448D-B25A-A268449F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Hosts</a:t>
            </a:r>
          </a:p>
        </p:txBody>
      </p:sp>
      <p:sp>
        <p:nvSpPr>
          <p:cNvPr id="8" name="Shape 424">
            <a:extLst>
              <a:ext uri="{FF2B5EF4-FFF2-40B4-BE49-F238E27FC236}">
                <a16:creationId xmlns:a16="http://schemas.microsoft.com/office/drawing/2014/main" id="{7E5DED17-7806-423D-B329-8177EB98FEE9}"/>
              </a:ext>
            </a:extLst>
          </p:cNvPr>
          <p:cNvSpPr txBox="1"/>
          <p:nvPr/>
        </p:nvSpPr>
        <p:spPr>
          <a:xfrm>
            <a:off x="5733454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Buntel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XebiaLabs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@tbuntel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1E35E-12BD-48CA-B91A-5F36BCD7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54" y="976585"/>
            <a:ext cx="1920240" cy="1920240"/>
          </a:xfrm>
          <a:prstGeom prst="rect">
            <a:avLst/>
          </a:prstGeom>
        </p:spPr>
      </p:pic>
      <p:sp>
        <p:nvSpPr>
          <p:cNvPr id="10" name="Shape 424">
            <a:extLst>
              <a:ext uri="{FF2B5EF4-FFF2-40B4-BE49-F238E27FC236}">
                <a16:creationId xmlns:a16="http://schemas.microsoft.com/office/drawing/2014/main" id="{CBFDD651-503D-401D-8ACE-DF8E545D23D5}"/>
              </a:ext>
            </a:extLst>
          </p:cNvPr>
          <p:cNvSpPr txBox="1"/>
          <p:nvPr/>
        </p:nvSpPr>
        <p:spPr>
          <a:xfrm>
            <a:off x="1983157" y="3024913"/>
            <a:ext cx="1877382" cy="117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Jay </a:t>
            </a:r>
            <a:r>
              <a:rPr lang="en-US" sz="2400" b="1" dirty="0" err="1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Yeras</a:t>
            </a:r>
            <a:endParaRPr lang="en" sz="2400" b="1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AWS</a:t>
            </a: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2400" dirty="0">
              <a:solidFill>
                <a:srgbClr val="66666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EFDC4-DA34-4BC7-882B-E89A83AACC56}"/>
              </a:ext>
            </a:extLst>
          </p:cNvPr>
          <p:cNvSpPr/>
          <p:nvPr/>
        </p:nvSpPr>
        <p:spPr>
          <a:xfrm>
            <a:off x="1983157" y="976585"/>
            <a:ext cx="1920240" cy="1920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6876"/>
          <a:stretch/>
        </p:blipFill>
        <p:spPr>
          <a:xfrm>
            <a:off x="4837707" y="195253"/>
            <a:ext cx="3108960" cy="4376747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pPr algn="l"/>
            <a:r>
              <a:rPr lang="en-US" dirty="0"/>
              <a:t>Better and Better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D8411-CDA1-403F-A567-B1D5093D119D}"/>
              </a:ext>
            </a:extLst>
          </p:cNvPr>
          <p:cNvGrpSpPr/>
          <p:nvPr/>
        </p:nvGrpSpPr>
        <p:grpSpPr>
          <a:xfrm>
            <a:off x="1593130" y="1587628"/>
            <a:ext cx="2299590" cy="301658"/>
            <a:chOff x="1593130" y="1587628"/>
            <a:chExt cx="2299590" cy="3016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F4C237-81E8-436C-905D-E74FF5424ADC}"/>
                </a:ext>
              </a:extLst>
            </p:cNvPr>
            <p:cNvSpPr/>
            <p:nvPr/>
          </p:nvSpPr>
          <p:spPr>
            <a:xfrm>
              <a:off x="1593130" y="1587628"/>
              <a:ext cx="716437" cy="301658"/>
            </a:xfrm>
            <a:prstGeom prst="rect">
              <a:avLst/>
            </a:prstGeom>
            <a:solidFill>
              <a:srgbClr val="EF6D3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AF6CC-941D-47EE-8F2D-C81E5CC6654A}"/>
                </a:ext>
              </a:extLst>
            </p:cNvPr>
            <p:cNvSpPr txBox="1"/>
            <p:nvPr/>
          </p:nvSpPr>
          <p:spPr>
            <a:xfrm>
              <a:off x="2361532" y="1588416"/>
              <a:ext cx="15311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Deploy frequency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94B8E-2340-48E8-B135-51FA72D8986D}"/>
              </a:ext>
            </a:extLst>
          </p:cNvPr>
          <p:cNvGrpSpPr/>
          <p:nvPr/>
        </p:nvGrpSpPr>
        <p:grpSpPr>
          <a:xfrm>
            <a:off x="1593130" y="2084334"/>
            <a:ext cx="2665075" cy="301658"/>
            <a:chOff x="1593130" y="2030401"/>
            <a:chExt cx="2665075" cy="3016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0D09EE-ECB7-4C53-8475-4E73CB7408B2}"/>
                </a:ext>
              </a:extLst>
            </p:cNvPr>
            <p:cNvSpPr/>
            <p:nvPr/>
          </p:nvSpPr>
          <p:spPr>
            <a:xfrm>
              <a:off x="1593130" y="2030401"/>
              <a:ext cx="716437" cy="301658"/>
            </a:xfrm>
            <a:prstGeom prst="rect">
              <a:avLst/>
            </a:prstGeom>
            <a:solidFill>
              <a:srgbClr val="64CF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E7B994-8F89-44DB-9D0E-1E32F413CC84}"/>
                </a:ext>
              </a:extLst>
            </p:cNvPr>
            <p:cNvSpPr txBox="1"/>
            <p:nvPr/>
          </p:nvSpPr>
          <p:spPr>
            <a:xfrm>
              <a:off x="2361532" y="2031189"/>
              <a:ext cx="189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 time for changes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6633BF-68DB-4527-8EDE-F264940583BD}"/>
              </a:ext>
            </a:extLst>
          </p:cNvPr>
          <p:cNvGrpSpPr/>
          <p:nvPr/>
        </p:nvGrpSpPr>
        <p:grpSpPr>
          <a:xfrm>
            <a:off x="1593130" y="2581040"/>
            <a:ext cx="2713165" cy="301658"/>
            <a:chOff x="1593130" y="2573625"/>
            <a:chExt cx="2713165" cy="301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67611-62F8-405B-9E93-74C298240767}"/>
                </a:ext>
              </a:extLst>
            </p:cNvPr>
            <p:cNvSpPr/>
            <p:nvPr/>
          </p:nvSpPr>
          <p:spPr>
            <a:xfrm>
              <a:off x="1593130" y="2573625"/>
              <a:ext cx="716437" cy="301658"/>
            </a:xfrm>
            <a:prstGeom prst="rect">
              <a:avLst/>
            </a:prstGeom>
            <a:solidFill>
              <a:srgbClr val="8BC44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D66DA-DF9D-4ED1-B8B2-10AFBF4DE7B2}"/>
                </a:ext>
              </a:extLst>
            </p:cNvPr>
            <p:cNvSpPr txBox="1"/>
            <p:nvPr/>
          </p:nvSpPr>
          <p:spPr>
            <a:xfrm>
              <a:off x="2361532" y="2574413"/>
              <a:ext cx="1944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to restore service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E0F68F-F24E-4C6D-BFB6-F5E545C4C8A6}"/>
              </a:ext>
            </a:extLst>
          </p:cNvPr>
          <p:cNvGrpSpPr/>
          <p:nvPr/>
        </p:nvGrpSpPr>
        <p:grpSpPr>
          <a:xfrm>
            <a:off x="1593130" y="3077746"/>
            <a:ext cx="2174556" cy="301658"/>
            <a:chOff x="1593130" y="3077746"/>
            <a:chExt cx="2174556" cy="3016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F439CB-1A92-4F16-AA62-B7986C97ECD1}"/>
                </a:ext>
              </a:extLst>
            </p:cNvPr>
            <p:cNvSpPr/>
            <p:nvPr/>
          </p:nvSpPr>
          <p:spPr>
            <a:xfrm>
              <a:off x="1593130" y="3077746"/>
              <a:ext cx="716437" cy="301658"/>
            </a:xfrm>
            <a:prstGeom prst="rect">
              <a:avLst/>
            </a:prstGeom>
            <a:solidFill>
              <a:srgbClr val="2A3A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A261F-6D13-40AC-8975-F4C881AC8064}"/>
                </a:ext>
              </a:extLst>
            </p:cNvPr>
            <p:cNvSpPr txBox="1"/>
            <p:nvPr/>
          </p:nvSpPr>
          <p:spPr>
            <a:xfrm>
              <a:off x="2361532" y="3078534"/>
              <a:ext cx="140615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fail rate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6B033-20E3-405B-A191-29B27F3546FB}"/>
              </a:ext>
            </a:extLst>
          </p:cNvPr>
          <p:cNvSpPr/>
          <p:nvPr/>
        </p:nvSpPr>
        <p:spPr>
          <a:xfrm>
            <a:off x="4899199" y="195253"/>
            <a:ext cx="1399352" cy="121961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r>
              <a: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Root Causes</a:t>
            </a:r>
          </a:p>
          <a:p>
            <a:pPr lvl="1">
              <a:spcBef>
                <a:spcPts val="750"/>
              </a:spcBef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 Silos</a:t>
            </a:r>
          </a:p>
          <a:p>
            <a:pPr lvl="1"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Sharing Resources Across Projects</a:t>
            </a:r>
          </a:p>
          <a:p>
            <a:pPr lvl="1"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a “Product Team” model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C21AE-3186-4B6C-A2DC-46C79B7A143A}"/>
              </a:ext>
            </a:extLst>
          </p:cNvPr>
          <p:cNvSpPr txBox="1"/>
          <p:nvPr/>
        </p:nvSpPr>
        <p:spPr>
          <a:xfrm>
            <a:off x="151848" y="1176412"/>
            <a:ext cx="7882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08ED-8A7C-4E15-B4E7-762374492026}"/>
              </a:ext>
            </a:extLst>
          </p:cNvPr>
          <p:cNvSpPr txBox="1"/>
          <p:nvPr/>
        </p:nvSpPr>
        <p:spPr>
          <a:xfrm>
            <a:off x="151848" y="1730409"/>
            <a:ext cx="8275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Compliance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Visibility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Maintainability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Repeatability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087942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23468</TotalTime>
  <Words>351</Words>
  <Application>Microsoft Office PowerPoint</Application>
  <PresentationFormat>On-screen Show (16:9)</PresentationFormat>
  <Paragraphs>97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.AppleSystemUIFont</vt:lpstr>
      <vt:lpstr>Amazon Ember</vt:lpstr>
      <vt:lpstr>Arial</vt:lpstr>
      <vt:lpstr>Calibri</vt:lpstr>
      <vt:lpstr>Helvetica</vt:lpstr>
      <vt:lpstr>Helvetica Light</vt:lpstr>
      <vt:lpstr>Open Sans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Your Hosts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Organizational Challenges</vt:lpstr>
      <vt:lpstr>Scaling Challenges</vt:lpstr>
      <vt:lpstr>PowerPoint Presentation</vt:lpstr>
      <vt:lpstr>The DevOps Platform for the Enterprise</vt:lpstr>
      <vt:lpstr>AWS SUPPORT IN PLATFORM 8.2</vt:lpstr>
      <vt:lpstr>PowerPoint Presentation</vt:lpstr>
    </vt:vector>
  </TitlesOfParts>
  <Company>Perficient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Tim Buntel</cp:lastModifiedBy>
  <cp:revision>790</cp:revision>
  <cp:lastPrinted>2016-07-06T17:22:17Z</cp:lastPrinted>
  <dcterms:created xsi:type="dcterms:W3CDTF">2014-10-20T14:45:52Z</dcterms:created>
  <dcterms:modified xsi:type="dcterms:W3CDTF">2018-09-11T00:13:08Z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